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56" r:id="rId2"/>
    <p:sldId id="272" r:id="rId3"/>
    <p:sldId id="273" r:id="rId4"/>
    <p:sldId id="289" r:id="rId5"/>
    <p:sldId id="275" r:id="rId6"/>
    <p:sldId id="278" r:id="rId7"/>
    <p:sldId id="290" r:id="rId8"/>
    <p:sldId id="291" r:id="rId9"/>
    <p:sldId id="279" r:id="rId10"/>
    <p:sldId id="287" r:id="rId11"/>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240"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54E92D2D-D9BC-4622-8861-9DF9C5A5D758}" type="datetimeFigureOut">
              <a:rPr kumimoji="1" lang="ja-JP" altLang="en-US" smtClean="0"/>
              <a:pPr/>
              <a:t>2017/7/11</a:t>
            </a:fld>
            <a:endParaRPr kumimoji="1" lang="ja-JP" altLang="en-US"/>
          </a:p>
        </p:txBody>
      </p:sp>
      <p:sp>
        <p:nvSpPr>
          <p:cNvPr id="4" name="スライド イメージ プレースホルダー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F7EF1B6C-B1DD-4E1C-B33B-77FF0645400D}" type="slidenum">
              <a:rPr kumimoji="1" lang="ja-JP" altLang="en-US" smtClean="0"/>
              <a:pPr/>
              <a:t>&lt;#&gt;</a:t>
            </a:fld>
            <a:endParaRPr kumimoji="1" lang="ja-JP" altLang="en-US"/>
          </a:p>
        </p:txBody>
      </p:sp>
    </p:spTree>
    <p:extLst>
      <p:ext uri="{BB962C8B-B14F-4D97-AF65-F5344CB8AC3E}">
        <p14:creationId xmlns:p14="http://schemas.microsoft.com/office/powerpoint/2010/main" xmlns="" val="262159512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 3"/>
          <p:cNvSpPr>
            <a:spLocks noGrp="1"/>
          </p:cNvSpPr>
          <p:nvPr>
            <p:ph type="dt" sz="half" idx="10"/>
          </p:nvPr>
        </p:nvSpPr>
        <p:spPr/>
        <p:txBody>
          <a:bodyPr/>
          <a:lstStyle/>
          <a:p>
            <a:fld id="{CDF6D58D-78ED-41BF-8845-E1A870E99553}" type="datetime1">
              <a:rPr kumimoji="1" lang="ja-JP" altLang="en-US" smtClean="0"/>
              <a:pPr/>
              <a:t>2017/7/11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AEC7C21-E426-45EC-AE15-530E110A09CE}" type="slidenum">
              <a:rPr kumimoji="1" lang="ja-JP" altLang="en-US" smtClean="0"/>
              <a:pPr/>
              <a:t>&lt;#&gt;</a:t>
            </a:fld>
            <a:endParaRPr kumimoji="1" lang="ja-JP" altLang="en-US"/>
          </a:p>
        </p:txBody>
      </p:sp>
      <p:sp>
        <p:nvSpPr>
          <p:cNvPr id="7" name="Line 7"/>
          <p:cNvSpPr>
            <a:spLocks noChangeShapeType="1"/>
          </p:cNvSpPr>
          <p:nvPr/>
        </p:nvSpPr>
        <p:spPr bwMode="auto">
          <a:xfrm>
            <a:off x="900113" y="3716338"/>
            <a:ext cx="7343775" cy="0"/>
          </a:xfrm>
          <a:prstGeom prst="line">
            <a:avLst/>
          </a:prstGeom>
          <a:noFill/>
          <a:ln w="38100">
            <a:solidFill>
              <a:schemeClr val="accent1"/>
            </a:solidFill>
            <a:round/>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xmlns="">
                <a:noFill/>
              </a14:hiddenFill>
            </a:ext>
          </a:extLst>
        </p:spPr>
        <p:txBody>
          <a:bodyPr/>
          <a:lstStyle/>
          <a:p>
            <a:endParaRPr lang="ja-JP" altLang="en-US">
              <a:effectLst/>
            </a:endParaRPr>
          </a:p>
        </p:txBody>
      </p:sp>
    </p:spTree>
    <p:extLst>
      <p:ext uri="{BB962C8B-B14F-4D97-AF65-F5344CB8AC3E}">
        <p14:creationId xmlns:p14="http://schemas.microsoft.com/office/powerpoint/2010/main" xmlns="" val="3418950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8C1069A3-8EFF-4B81-A8A3-894FC63D4A77}" type="datetime1">
              <a:rPr kumimoji="1" lang="ja-JP" altLang="en-US" smtClean="0"/>
              <a:pPr/>
              <a:t>2017/7/11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AEC7C21-E426-45EC-AE15-530E110A09CE}" type="slidenum">
              <a:rPr kumimoji="1" lang="ja-JP" altLang="en-US" smtClean="0"/>
              <a:pPr/>
              <a:t>&lt;#&gt;</a:t>
            </a:fld>
            <a:endParaRPr kumimoji="1" lang="ja-JP" altLang="en-US"/>
          </a:p>
        </p:txBody>
      </p:sp>
    </p:spTree>
    <p:extLst>
      <p:ext uri="{BB962C8B-B14F-4D97-AF65-F5344CB8AC3E}">
        <p14:creationId xmlns:p14="http://schemas.microsoft.com/office/powerpoint/2010/main" xmlns="" val="40931198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C6F8E108-11F2-42FB-A622-1FE56DB29229}" type="datetime1">
              <a:rPr kumimoji="1" lang="ja-JP" altLang="en-US" smtClean="0"/>
              <a:pPr/>
              <a:t>2017/7/11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AEC7C21-E426-45EC-AE15-530E110A09CE}" type="slidenum">
              <a:rPr kumimoji="1" lang="ja-JP" altLang="en-US" smtClean="0"/>
              <a:pPr/>
              <a:t>&lt;#&gt;</a:t>
            </a:fld>
            <a:endParaRPr kumimoji="1" lang="ja-JP" altLang="en-US"/>
          </a:p>
        </p:txBody>
      </p:sp>
    </p:spTree>
    <p:extLst>
      <p:ext uri="{BB962C8B-B14F-4D97-AF65-F5344CB8AC3E}">
        <p14:creationId xmlns:p14="http://schemas.microsoft.com/office/powerpoint/2010/main" xmlns="" val="647373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CF3D78E5-895C-4E5D-85E9-49FC6A900A0D}" type="datetime1">
              <a:rPr kumimoji="1" lang="ja-JP" altLang="en-US" smtClean="0"/>
              <a:pPr/>
              <a:t>2017/7/11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AEC7C21-E426-45EC-AE15-530E110A09CE}" type="slidenum">
              <a:rPr kumimoji="1" lang="ja-JP" altLang="en-US" smtClean="0"/>
              <a:pPr/>
              <a:t>&lt;#&gt;</a:t>
            </a:fld>
            <a:endParaRPr kumimoji="1" lang="ja-JP" altLang="en-US"/>
          </a:p>
        </p:txBody>
      </p:sp>
    </p:spTree>
    <p:extLst>
      <p:ext uri="{BB962C8B-B14F-4D97-AF65-F5344CB8AC3E}">
        <p14:creationId xmlns:p14="http://schemas.microsoft.com/office/powerpoint/2010/main" xmlns="" val="1985943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 3"/>
          <p:cNvSpPr>
            <a:spLocks noGrp="1"/>
          </p:cNvSpPr>
          <p:nvPr>
            <p:ph type="dt" sz="half" idx="10"/>
          </p:nvPr>
        </p:nvSpPr>
        <p:spPr/>
        <p:txBody>
          <a:bodyPr/>
          <a:lstStyle/>
          <a:p>
            <a:fld id="{49DF9A09-DCD8-436C-8759-EC93DC8E9A11}" type="datetime1">
              <a:rPr kumimoji="1" lang="ja-JP" altLang="en-US" smtClean="0"/>
              <a:pPr/>
              <a:t>2017/7/11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AEC7C21-E426-45EC-AE15-530E110A09CE}" type="slidenum">
              <a:rPr kumimoji="1" lang="ja-JP" altLang="en-US" smtClean="0"/>
              <a:pPr/>
              <a:t>&lt;#&gt;</a:t>
            </a:fld>
            <a:endParaRPr kumimoji="1" lang="ja-JP" altLang="en-US"/>
          </a:p>
        </p:txBody>
      </p:sp>
    </p:spTree>
    <p:extLst>
      <p:ext uri="{BB962C8B-B14F-4D97-AF65-F5344CB8AC3E}">
        <p14:creationId xmlns:p14="http://schemas.microsoft.com/office/powerpoint/2010/main" xmlns="" val="38433371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73F0FF3F-B1A7-4A1B-B943-E7CD11BA0EAB}" type="datetime1">
              <a:rPr kumimoji="1" lang="ja-JP" altLang="en-US" smtClean="0"/>
              <a:pPr/>
              <a:t>2017/7/11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AEC7C21-E426-45EC-AE15-530E110A09CE}" type="slidenum">
              <a:rPr kumimoji="1" lang="ja-JP" altLang="en-US" smtClean="0"/>
              <a:pPr/>
              <a:t>&lt;#&gt;</a:t>
            </a:fld>
            <a:endParaRPr kumimoji="1" lang="ja-JP" altLang="en-US"/>
          </a:p>
        </p:txBody>
      </p:sp>
    </p:spTree>
    <p:extLst>
      <p:ext uri="{BB962C8B-B14F-4D97-AF65-F5344CB8AC3E}">
        <p14:creationId xmlns:p14="http://schemas.microsoft.com/office/powerpoint/2010/main" xmlns="" val="1755679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C59E5858-9AB1-4A69-AF38-2E3426B40DEB}" type="datetime1">
              <a:rPr kumimoji="1" lang="ja-JP" altLang="en-US" smtClean="0"/>
              <a:pPr/>
              <a:t>2017/7/11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5AEC7C21-E426-45EC-AE15-530E110A09CE}" type="slidenum">
              <a:rPr kumimoji="1" lang="ja-JP" altLang="en-US" smtClean="0"/>
              <a:pPr/>
              <a:t>&lt;#&gt;</a:t>
            </a:fld>
            <a:endParaRPr kumimoji="1" lang="ja-JP" altLang="en-US"/>
          </a:p>
        </p:txBody>
      </p:sp>
    </p:spTree>
    <p:extLst>
      <p:ext uri="{BB962C8B-B14F-4D97-AF65-F5344CB8AC3E}">
        <p14:creationId xmlns:p14="http://schemas.microsoft.com/office/powerpoint/2010/main" xmlns="" val="13170130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 2"/>
          <p:cNvSpPr>
            <a:spLocks noGrp="1"/>
          </p:cNvSpPr>
          <p:nvPr>
            <p:ph type="dt" sz="half" idx="10"/>
          </p:nvPr>
        </p:nvSpPr>
        <p:spPr/>
        <p:txBody>
          <a:bodyPr/>
          <a:lstStyle/>
          <a:p>
            <a:fld id="{0C24F1E3-2490-422E-A59B-3E705F1C2DF3}" type="datetime1">
              <a:rPr kumimoji="1" lang="ja-JP" altLang="en-US" smtClean="0"/>
              <a:pPr/>
              <a:t>2017/7/11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5AEC7C21-E426-45EC-AE15-530E110A09CE}" type="slidenum">
              <a:rPr kumimoji="1" lang="ja-JP" altLang="en-US" smtClean="0"/>
              <a:pPr/>
              <a:t>&lt;#&gt;</a:t>
            </a:fld>
            <a:endParaRPr kumimoji="1" lang="ja-JP" altLang="en-US"/>
          </a:p>
        </p:txBody>
      </p:sp>
    </p:spTree>
    <p:extLst>
      <p:ext uri="{BB962C8B-B14F-4D97-AF65-F5344CB8AC3E}">
        <p14:creationId xmlns:p14="http://schemas.microsoft.com/office/powerpoint/2010/main" xmlns="" val="582734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6F829CC0-C891-4AE5-A665-9540A2ABF012}" type="datetime1">
              <a:rPr kumimoji="1" lang="ja-JP" altLang="en-US" smtClean="0"/>
              <a:pPr/>
              <a:t>2017/7/11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5AEC7C21-E426-45EC-AE15-530E110A09CE}" type="slidenum">
              <a:rPr kumimoji="1" lang="ja-JP" altLang="en-US" smtClean="0"/>
              <a:pPr/>
              <a:t>&lt;#&gt;</a:t>
            </a:fld>
            <a:endParaRPr kumimoji="1" lang="ja-JP" altLang="en-US"/>
          </a:p>
        </p:txBody>
      </p:sp>
    </p:spTree>
    <p:extLst>
      <p:ext uri="{BB962C8B-B14F-4D97-AF65-F5344CB8AC3E}">
        <p14:creationId xmlns:p14="http://schemas.microsoft.com/office/powerpoint/2010/main" xmlns="" val="607445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 4"/>
          <p:cNvSpPr>
            <a:spLocks noGrp="1"/>
          </p:cNvSpPr>
          <p:nvPr>
            <p:ph type="dt" sz="half" idx="10"/>
          </p:nvPr>
        </p:nvSpPr>
        <p:spPr/>
        <p:txBody>
          <a:bodyPr/>
          <a:lstStyle/>
          <a:p>
            <a:fld id="{8A377981-D90D-41FB-8D31-BF78FA8CFE97}" type="datetime1">
              <a:rPr kumimoji="1" lang="ja-JP" altLang="en-US" smtClean="0"/>
              <a:pPr/>
              <a:t>2017/7/11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AEC7C21-E426-45EC-AE15-530E110A09CE}" type="slidenum">
              <a:rPr kumimoji="1" lang="ja-JP" altLang="en-US" smtClean="0"/>
              <a:pPr/>
              <a:t>&lt;#&gt;</a:t>
            </a:fld>
            <a:endParaRPr kumimoji="1" lang="ja-JP" altLang="en-US"/>
          </a:p>
        </p:txBody>
      </p:sp>
    </p:spTree>
    <p:extLst>
      <p:ext uri="{BB962C8B-B14F-4D97-AF65-F5344CB8AC3E}">
        <p14:creationId xmlns:p14="http://schemas.microsoft.com/office/powerpoint/2010/main" xmlns="" val="901449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a:t>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 4"/>
          <p:cNvSpPr>
            <a:spLocks noGrp="1"/>
          </p:cNvSpPr>
          <p:nvPr>
            <p:ph type="dt" sz="half" idx="10"/>
          </p:nvPr>
        </p:nvSpPr>
        <p:spPr/>
        <p:txBody>
          <a:bodyPr/>
          <a:lstStyle/>
          <a:p>
            <a:fld id="{D4F1320D-BE90-413F-A069-2AF814BB99F4}" type="datetime1">
              <a:rPr kumimoji="1" lang="ja-JP" altLang="en-US" smtClean="0"/>
              <a:pPr/>
              <a:t>2017/7/11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AEC7C21-E426-45EC-AE15-530E110A09CE}" type="slidenum">
              <a:rPr kumimoji="1" lang="ja-JP" altLang="en-US" smtClean="0"/>
              <a:pPr/>
              <a:t>&lt;#&gt;</a:t>
            </a:fld>
            <a:endParaRPr kumimoji="1" lang="ja-JP" altLang="en-US"/>
          </a:p>
        </p:txBody>
      </p:sp>
    </p:spTree>
    <p:extLst>
      <p:ext uri="{BB962C8B-B14F-4D97-AF65-F5344CB8AC3E}">
        <p14:creationId xmlns:p14="http://schemas.microsoft.com/office/powerpoint/2010/main" xmlns="" val="2489440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正方形/長方形 6"/>
          <p:cNvSpPr/>
          <p:nvPr/>
        </p:nvSpPr>
        <p:spPr>
          <a:xfrm>
            <a:off x="0" y="6577662"/>
            <a:ext cx="9144000" cy="277758"/>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dirty="0"/>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9BB5F6-0A7F-4448-8864-F746B4EC3B9A}" type="datetime1">
              <a:rPr kumimoji="1" lang="ja-JP" altLang="en-US" smtClean="0"/>
              <a:pPr/>
              <a:t>2017/7/11</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902896" y="6551081"/>
            <a:ext cx="2133600" cy="365125"/>
          </a:xfrm>
          <a:prstGeom prst="rect">
            <a:avLst/>
          </a:prstGeom>
        </p:spPr>
        <p:txBody>
          <a:bodyPr vert="horz" lIns="91440" tIns="45720" rIns="91440" bIns="45720" rtlCol="0" anchor="ctr"/>
          <a:lstStyle>
            <a:lvl1pPr algn="r">
              <a:defRPr sz="2000">
                <a:solidFill>
                  <a:srgbClr val="002060"/>
                </a:solidFill>
                <a:latin typeface="+mn-lt"/>
              </a:defRPr>
            </a:lvl1pPr>
          </a:lstStyle>
          <a:p>
            <a:fld id="{5AEC7C21-E426-45EC-AE15-530E110A09CE}" type="slidenum">
              <a:rPr kumimoji="1" lang="ja-JP" altLang="en-US" smtClean="0"/>
              <a:pPr/>
              <a:t>&lt;#&gt;</a:t>
            </a:fld>
            <a:endParaRPr kumimoji="1" lang="ja-JP" altLang="en-US"/>
          </a:p>
        </p:txBody>
      </p:sp>
      <p:sp>
        <p:nvSpPr>
          <p:cNvPr id="8" name="Line 7"/>
          <p:cNvSpPr>
            <a:spLocks noChangeShapeType="1"/>
          </p:cNvSpPr>
          <p:nvPr/>
        </p:nvSpPr>
        <p:spPr bwMode="auto">
          <a:xfrm>
            <a:off x="0" y="6587078"/>
            <a:ext cx="9144000" cy="0"/>
          </a:xfrm>
          <a:prstGeom prst="line">
            <a:avLst/>
          </a:prstGeom>
          <a:noFill/>
          <a:ln w="19050">
            <a:solidFill>
              <a:schemeClr val="accent1"/>
            </a:solidFill>
            <a:round/>
            <a:headEnd/>
            <a:tailEnd/>
          </a:ln>
          <a:effectLst/>
          <a:extLst>
            <a:ext uri="{909E8E84-426E-40DD-AFC4-6F175D3DCCD1}">
              <a14:hiddenFill xmlns:a14="http://schemas.microsoft.com/office/drawing/2010/main" xmlns="">
                <a:noFill/>
              </a14:hiddenFill>
            </a:ext>
          </a:extLst>
        </p:spPr>
        <p:txBody>
          <a:bodyPr/>
          <a:lstStyle/>
          <a:p>
            <a:endParaRPr lang="ja-JP" altLang="en-US">
              <a:effectLst/>
            </a:endParaRPr>
          </a:p>
        </p:txBody>
      </p:sp>
    </p:spTree>
    <p:extLst>
      <p:ext uri="{BB962C8B-B14F-4D97-AF65-F5344CB8AC3E}">
        <p14:creationId xmlns:p14="http://schemas.microsoft.com/office/powerpoint/2010/main" xmlns="" val="210200526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kumimoji="1" sz="4400" kern="1200">
          <a:solidFill>
            <a:srgbClr val="0000FF"/>
          </a:solidFill>
          <a:effectLst>
            <a:outerShdw blurRad="38100" dist="38100" dir="2700000" algn="tl">
              <a:srgbClr val="000000">
                <a:alpha val="43137"/>
              </a:srgbClr>
            </a:outerShdw>
          </a:effectLst>
          <a:latin typeface="+mj-lt"/>
          <a:ea typeface="+mj-ea"/>
          <a:cs typeface="+mj-cs"/>
        </a:defRPr>
      </a:lvl1pPr>
    </p:titleStyle>
    <p:bodyStyle>
      <a:lvl1pPr marL="342900" indent="-342900" algn="l" defTabSz="914400" rtl="0" eaLnBrk="1" latinLnBrk="0" hangingPunct="1">
        <a:spcBef>
          <a:spcPct val="20000"/>
        </a:spcBef>
        <a:buFontTx/>
        <a:buBlip>
          <a:blip r:embed="rId13"/>
        </a:buBlip>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Tx/>
        <a:buBlip>
          <a:blip r:embed="rId14"/>
        </a:buBlip>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Tx/>
        <a:buBlip>
          <a:blip r:embed="rId15"/>
        </a:buBlip>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FE9D2905-D4CC-4517-9E79-DE46FC5684A5}"/>
              </a:ext>
            </a:extLst>
          </p:cNvPr>
          <p:cNvSpPr>
            <a:spLocks noGrp="1"/>
          </p:cNvSpPr>
          <p:nvPr>
            <p:ph type="ctrTitle"/>
          </p:nvPr>
        </p:nvSpPr>
        <p:spPr/>
        <p:txBody>
          <a:bodyPr/>
          <a:lstStyle/>
          <a:p>
            <a:r>
              <a:rPr kumimoji="1" lang="en-US" altLang="ja-JP" dirty="0"/>
              <a:t>PHR</a:t>
            </a:r>
            <a:r>
              <a:rPr kumimoji="1" lang="ja-JP" altLang="en-US" dirty="0"/>
              <a:t>協会</a:t>
            </a:r>
            <a:r>
              <a:rPr kumimoji="1" lang="en-US" altLang="ja-JP" dirty="0"/>
              <a:t/>
            </a:r>
            <a:br>
              <a:rPr kumimoji="1" lang="en-US" altLang="ja-JP" dirty="0"/>
            </a:br>
            <a:r>
              <a:rPr kumimoji="1" lang="ja-JP" altLang="en-US" dirty="0"/>
              <a:t>拡大戦略委員会</a:t>
            </a:r>
          </a:p>
        </p:txBody>
      </p:sp>
      <p:sp>
        <p:nvSpPr>
          <p:cNvPr id="3" name="サブタイトル 2">
            <a:extLst>
              <a:ext uri="{FF2B5EF4-FFF2-40B4-BE49-F238E27FC236}">
                <a16:creationId xmlns:a16="http://schemas.microsoft.com/office/drawing/2014/main" xmlns="" id="{41CAA5C4-12F4-425C-A585-75D96B2CAA14}"/>
              </a:ext>
            </a:extLst>
          </p:cNvPr>
          <p:cNvSpPr>
            <a:spLocks noGrp="1"/>
          </p:cNvSpPr>
          <p:nvPr>
            <p:ph type="subTitle" idx="1"/>
          </p:nvPr>
        </p:nvSpPr>
        <p:spPr/>
        <p:txBody>
          <a:bodyPr/>
          <a:lstStyle/>
          <a:p>
            <a:r>
              <a:rPr kumimoji="1" lang="en-US" altLang="ja-JP" dirty="0"/>
              <a:t>2017-6-17</a:t>
            </a:r>
          </a:p>
          <a:p>
            <a:r>
              <a:rPr lang="en-US" altLang="ja-JP" dirty="0"/>
              <a:t>13:00-17:00</a:t>
            </a:r>
            <a:endParaRPr kumimoji="1" lang="ja-JP" altLang="en-US" dirty="0"/>
          </a:p>
        </p:txBody>
      </p:sp>
      <p:sp>
        <p:nvSpPr>
          <p:cNvPr id="4" name="スライド番号プレースホルダー 3">
            <a:extLst>
              <a:ext uri="{FF2B5EF4-FFF2-40B4-BE49-F238E27FC236}">
                <a16:creationId xmlns:a16="http://schemas.microsoft.com/office/drawing/2014/main" xmlns="" id="{68F4D9F3-9738-40B9-BC2D-DAA25BEF1337}"/>
              </a:ext>
            </a:extLst>
          </p:cNvPr>
          <p:cNvSpPr>
            <a:spLocks noGrp="1"/>
          </p:cNvSpPr>
          <p:nvPr>
            <p:ph type="sldNum" sz="quarter" idx="12"/>
          </p:nvPr>
        </p:nvSpPr>
        <p:spPr/>
        <p:txBody>
          <a:bodyPr/>
          <a:lstStyle/>
          <a:p>
            <a:fld id="{5AEC7C21-E426-45EC-AE15-530E110A09CE}" type="slidenum">
              <a:rPr kumimoji="1" lang="ja-JP" altLang="en-US" smtClean="0"/>
              <a:pPr/>
              <a:t>1</a:t>
            </a:fld>
            <a:endParaRPr kumimoji="1" lang="ja-JP" altLang="en-US"/>
          </a:p>
        </p:txBody>
      </p:sp>
      <p:sp>
        <p:nvSpPr>
          <p:cNvPr id="5" name="正方形/長方形 4">
            <a:extLst>
              <a:ext uri="{FF2B5EF4-FFF2-40B4-BE49-F238E27FC236}">
                <a16:creationId xmlns:a16="http://schemas.microsoft.com/office/drawing/2014/main" xmlns="" id="{121D6A2B-CA7A-41AB-8093-2630F3C544E0}"/>
              </a:ext>
            </a:extLst>
          </p:cNvPr>
          <p:cNvSpPr/>
          <p:nvPr/>
        </p:nvSpPr>
        <p:spPr>
          <a:xfrm>
            <a:off x="7969696" y="226647"/>
            <a:ext cx="914400" cy="52363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kumimoji="1" lang="ja-JP" altLang="en-US" sz="2800" dirty="0"/>
              <a:t>資料</a:t>
            </a:r>
          </a:p>
        </p:txBody>
      </p:sp>
      <p:sp>
        <p:nvSpPr>
          <p:cNvPr id="6" name="星: 7 pt 5">
            <a:extLst>
              <a:ext uri="{FF2B5EF4-FFF2-40B4-BE49-F238E27FC236}">
                <a16:creationId xmlns:a16="http://schemas.microsoft.com/office/drawing/2014/main" xmlns="" id="{3418AA13-2C9B-4B89-9423-F1B2DD994FAA}"/>
              </a:ext>
            </a:extLst>
          </p:cNvPr>
          <p:cNvSpPr/>
          <p:nvPr/>
        </p:nvSpPr>
        <p:spPr>
          <a:xfrm>
            <a:off x="906585" y="515815"/>
            <a:ext cx="734646" cy="648677"/>
          </a:xfrm>
          <a:prstGeom prst="star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xmlns="" id="{1CA6B83C-49CA-4598-ADC9-1FEC0BFF3437}"/>
              </a:ext>
            </a:extLst>
          </p:cNvPr>
          <p:cNvSpPr txBox="1"/>
          <p:nvPr/>
        </p:nvSpPr>
        <p:spPr>
          <a:xfrm>
            <a:off x="1539632" y="655487"/>
            <a:ext cx="3934090" cy="369332"/>
          </a:xfrm>
          <a:prstGeom prst="rect">
            <a:avLst/>
          </a:prstGeom>
          <a:noFill/>
        </p:spPr>
        <p:txBody>
          <a:bodyPr wrap="none" rtlCol="0">
            <a:spAutoFit/>
          </a:bodyPr>
          <a:lstStyle/>
          <a:p>
            <a:r>
              <a:rPr kumimoji="1" lang="ja-JP" altLang="en-US" dirty="0"/>
              <a:t>このマークが当日メモして追加したもの</a:t>
            </a:r>
          </a:p>
        </p:txBody>
      </p:sp>
    </p:spTree>
    <p:extLst>
      <p:ext uri="{BB962C8B-B14F-4D97-AF65-F5344CB8AC3E}">
        <p14:creationId xmlns:p14="http://schemas.microsoft.com/office/powerpoint/2010/main" xmlns="" val="28502587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AA98D5A5-584D-4C2A-B7C1-A433A6259E69}"/>
              </a:ext>
            </a:extLst>
          </p:cNvPr>
          <p:cNvSpPr>
            <a:spLocks noGrp="1"/>
          </p:cNvSpPr>
          <p:nvPr>
            <p:ph type="title"/>
          </p:nvPr>
        </p:nvSpPr>
        <p:spPr/>
        <p:txBody>
          <a:bodyPr/>
          <a:lstStyle/>
          <a:p>
            <a:r>
              <a:rPr kumimoji="1" lang="ja-JP" altLang="en-US" dirty="0"/>
              <a:t>講演会のテーマ</a:t>
            </a:r>
          </a:p>
        </p:txBody>
      </p:sp>
      <p:sp>
        <p:nvSpPr>
          <p:cNvPr id="3" name="コンテンツ プレースホルダー 2">
            <a:extLst>
              <a:ext uri="{FF2B5EF4-FFF2-40B4-BE49-F238E27FC236}">
                <a16:creationId xmlns:a16="http://schemas.microsoft.com/office/drawing/2014/main" xmlns="" id="{9A2554DE-3AE5-4BC8-9F55-80C5F8669AC4}"/>
              </a:ext>
            </a:extLst>
          </p:cNvPr>
          <p:cNvSpPr>
            <a:spLocks noGrp="1"/>
          </p:cNvSpPr>
          <p:nvPr>
            <p:ph idx="1"/>
          </p:nvPr>
        </p:nvSpPr>
        <p:spPr/>
        <p:txBody>
          <a:bodyPr>
            <a:normAutofit fontScale="92500"/>
          </a:bodyPr>
          <a:lstStyle/>
          <a:p>
            <a:r>
              <a:rPr kumimoji="1" lang="ja-JP" altLang="en-US" dirty="0"/>
              <a:t>クラウド関連のベンチャー企業に発言してもらう</a:t>
            </a:r>
            <a:endParaRPr kumimoji="1" lang="en-US" altLang="ja-JP" dirty="0"/>
          </a:p>
          <a:p>
            <a:r>
              <a:rPr kumimoji="1" lang="ja-JP" altLang="en-US" dirty="0"/>
              <a:t>失敗事例　</a:t>
            </a:r>
            <a:r>
              <a:rPr kumimoji="1" lang="en-US" altLang="ja-JP" dirty="0"/>
              <a:t>ex. Google Health</a:t>
            </a:r>
          </a:p>
          <a:p>
            <a:r>
              <a:rPr lang="en-US" altLang="ja-JP" dirty="0"/>
              <a:t>Microsoft Health Vault</a:t>
            </a:r>
          </a:p>
          <a:p>
            <a:r>
              <a:rPr lang="en-US" altLang="ja-JP" dirty="0"/>
              <a:t>PLR Personal Life Record </a:t>
            </a:r>
            <a:r>
              <a:rPr lang="ja-JP" altLang="en-US" dirty="0"/>
              <a:t>（年金などを含む）</a:t>
            </a:r>
            <a:endParaRPr lang="en-US" altLang="ja-JP" dirty="0"/>
          </a:p>
          <a:p>
            <a:r>
              <a:rPr lang="en-US" altLang="ja-JP" dirty="0"/>
              <a:t>My number Portal</a:t>
            </a:r>
            <a:r>
              <a:rPr lang="ja-JP" altLang="en-US" dirty="0"/>
              <a:t>の紹介</a:t>
            </a:r>
            <a:endParaRPr lang="en-US" altLang="ja-JP" dirty="0"/>
          </a:p>
          <a:p>
            <a:r>
              <a:rPr lang="en-US" altLang="ja-JP" dirty="0"/>
              <a:t>Deep Learning</a:t>
            </a:r>
            <a:r>
              <a:rPr lang="ja-JP" altLang="en-US" dirty="0"/>
              <a:t>に関連</a:t>
            </a:r>
            <a:r>
              <a:rPr lang="ja-JP" altLang="en-US"/>
              <a:t>する話題は、集客につながる</a:t>
            </a:r>
            <a:endParaRPr lang="en-US" altLang="ja-JP" dirty="0"/>
          </a:p>
          <a:p>
            <a:r>
              <a:rPr lang="ja-JP" altLang="en-US" dirty="0"/>
              <a:t>健診データの活用事例</a:t>
            </a:r>
            <a:endParaRPr lang="en-US" altLang="ja-JP" dirty="0"/>
          </a:p>
          <a:p>
            <a:endParaRPr kumimoji="1" lang="en-US" altLang="ja-JP" dirty="0"/>
          </a:p>
          <a:p>
            <a:endParaRPr kumimoji="1" lang="ja-JP" altLang="en-US" dirty="0"/>
          </a:p>
        </p:txBody>
      </p:sp>
      <p:sp>
        <p:nvSpPr>
          <p:cNvPr id="4" name="スライド番号プレースホルダー 3">
            <a:extLst>
              <a:ext uri="{FF2B5EF4-FFF2-40B4-BE49-F238E27FC236}">
                <a16:creationId xmlns:a16="http://schemas.microsoft.com/office/drawing/2014/main" xmlns="" id="{2B18062A-BA5E-4A39-BD73-AB726054A654}"/>
              </a:ext>
            </a:extLst>
          </p:cNvPr>
          <p:cNvSpPr>
            <a:spLocks noGrp="1"/>
          </p:cNvSpPr>
          <p:nvPr>
            <p:ph type="sldNum" sz="quarter" idx="12"/>
          </p:nvPr>
        </p:nvSpPr>
        <p:spPr/>
        <p:txBody>
          <a:bodyPr/>
          <a:lstStyle/>
          <a:p>
            <a:fld id="{5AEC7C21-E426-45EC-AE15-530E110A09CE}" type="slidenum">
              <a:rPr kumimoji="1" lang="ja-JP" altLang="en-US" smtClean="0"/>
              <a:pPr/>
              <a:t>10</a:t>
            </a:fld>
            <a:endParaRPr kumimoji="1" lang="ja-JP" altLang="en-US"/>
          </a:p>
        </p:txBody>
      </p:sp>
      <p:sp>
        <p:nvSpPr>
          <p:cNvPr id="5" name="星: 7 pt 4">
            <a:extLst>
              <a:ext uri="{FF2B5EF4-FFF2-40B4-BE49-F238E27FC236}">
                <a16:creationId xmlns:a16="http://schemas.microsoft.com/office/drawing/2014/main" xmlns="" id="{AE8E5269-7F08-4F37-99DB-B4BA265FEAD8}"/>
              </a:ext>
            </a:extLst>
          </p:cNvPr>
          <p:cNvSpPr/>
          <p:nvPr/>
        </p:nvSpPr>
        <p:spPr>
          <a:xfrm>
            <a:off x="906585" y="515815"/>
            <a:ext cx="734646" cy="648677"/>
          </a:xfrm>
          <a:prstGeom prst="star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xmlns="" val="3124899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xmlns="" id="{F9672B2D-0C32-4B60-A1F4-50CC9B4B6D81}"/>
              </a:ext>
            </a:extLst>
          </p:cNvPr>
          <p:cNvSpPr>
            <a:spLocks noGrp="1"/>
          </p:cNvSpPr>
          <p:nvPr>
            <p:ph type="title"/>
          </p:nvPr>
        </p:nvSpPr>
        <p:spPr/>
        <p:txBody>
          <a:bodyPr>
            <a:normAutofit fontScale="90000"/>
          </a:bodyPr>
          <a:lstStyle/>
          <a:p>
            <a:r>
              <a:rPr lang="en-US" altLang="ja-JP" dirty="0"/>
              <a:t>PHR</a:t>
            </a:r>
            <a:r>
              <a:rPr lang="ja-JP" altLang="en-US" dirty="0"/>
              <a:t>協会の関係者の意識合わせを行う</a:t>
            </a:r>
            <a:r>
              <a:rPr lang="en-US" altLang="ja-JP" dirty="0"/>
              <a:t/>
            </a:r>
            <a:br>
              <a:rPr lang="en-US" altLang="ja-JP" dirty="0"/>
            </a:br>
            <a:endParaRPr kumimoji="1" lang="ja-JP" altLang="en-US" dirty="0"/>
          </a:p>
        </p:txBody>
      </p:sp>
      <p:sp>
        <p:nvSpPr>
          <p:cNvPr id="6" name="テキスト プレースホルダー 5">
            <a:extLst>
              <a:ext uri="{FF2B5EF4-FFF2-40B4-BE49-F238E27FC236}">
                <a16:creationId xmlns:a16="http://schemas.microsoft.com/office/drawing/2014/main" xmlns="" id="{B5A852A4-01D7-4EFA-8E04-763079157EE2}"/>
              </a:ext>
            </a:extLst>
          </p:cNvPr>
          <p:cNvSpPr>
            <a:spLocks noGrp="1"/>
          </p:cNvSpPr>
          <p:nvPr>
            <p:ph type="body" idx="1"/>
          </p:nvPr>
        </p:nvSpPr>
        <p:spPr/>
        <p:txBody>
          <a:bodyPr/>
          <a:lstStyle/>
          <a:p>
            <a:r>
              <a:rPr kumimoji="1" lang="ja-JP" altLang="en-US" dirty="0"/>
              <a:t>１．　１３：３０－１４：３０</a:t>
            </a:r>
          </a:p>
        </p:txBody>
      </p:sp>
      <p:sp>
        <p:nvSpPr>
          <p:cNvPr id="4" name="スライド番号プレースホルダー 3">
            <a:extLst>
              <a:ext uri="{FF2B5EF4-FFF2-40B4-BE49-F238E27FC236}">
                <a16:creationId xmlns:a16="http://schemas.microsoft.com/office/drawing/2014/main" xmlns="" id="{2B96478B-E8B4-4C70-92B7-D17A93E29FBD}"/>
              </a:ext>
            </a:extLst>
          </p:cNvPr>
          <p:cNvSpPr>
            <a:spLocks noGrp="1"/>
          </p:cNvSpPr>
          <p:nvPr>
            <p:ph type="sldNum" sz="quarter" idx="12"/>
          </p:nvPr>
        </p:nvSpPr>
        <p:spPr/>
        <p:txBody>
          <a:bodyPr/>
          <a:lstStyle/>
          <a:p>
            <a:fld id="{5AEC7C21-E426-45EC-AE15-530E110A09CE}" type="slidenum">
              <a:rPr kumimoji="1" lang="ja-JP" altLang="en-US" smtClean="0"/>
              <a:pPr/>
              <a:t>2</a:t>
            </a:fld>
            <a:endParaRPr kumimoji="1" lang="ja-JP" altLang="en-US"/>
          </a:p>
        </p:txBody>
      </p:sp>
    </p:spTree>
    <p:extLst>
      <p:ext uri="{BB962C8B-B14F-4D97-AF65-F5344CB8AC3E}">
        <p14:creationId xmlns:p14="http://schemas.microsoft.com/office/powerpoint/2010/main" xmlns="" val="400372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xmlns="" id="{6CFC632F-977F-46B5-B352-95B2DD606428}"/>
              </a:ext>
            </a:extLst>
          </p:cNvPr>
          <p:cNvSpPr>
            <a:spLocks noGrp="1"/>
          </p:cNvSpPr>
          <p:nvPr>
            <p:ph type="title"/>
          </p:nvPr>
        </p:nvSpPr>
        <p:spPr/>
        <p:txBody>
          <a:bodyPr/>
          <a:lstStyle/>
          <a:p>
            <a:r>
              <a:rPr kumimoji="1" lang="en-US" altLang="ja-JP" dirty="0"/>
              <a:t>PHR</a:t>
            </a:r>
            <a:r>
              <a:rPr kumimoji="1" lang="ja-JP" altLang="en-US" dirty="0"/>
              <a:t>に関して</a:t>
            </a:r>
          </a:p>
        </p:txBody>
      </p:sp>
      <p:sp>
        <p:nvSpPr>
          <p:cNvPr id="6" name="コンテンツ プレースホルダー 5">
            <a:extLst>
              <a:ext uri="{FF2B5EF4-FFF2-40B4-BE49-F238E27FC236}">
                <a16:creationId xmlns:a16="http://schemas.microsoft.com/office/drawing/2014/main" xmlns="" id="{044E4406-7171-44F7-A9CA-082932BAC735}"/>
              </a:ext>
            </a:extLst>
          </p:cNvPr>
          <p:cNvSpPr>
            <a:spLocks noGrp="1"/>
          </p:cNvSpPr>
          <p:nvPr>
            <p:ph idx="1"/>
          </p:nvPr>
        </p:nvSpPr>
        <p:spPr>
          <a:xfrm>
            <a:off x="457200" y="1600200"/>
            <a:ext cx="8229600" cy="4854388"/>
          </a:xfrm>
        </p:spPr>
        <p:txBody>
          <a:bodyPr>
            <a:normAutofit lnSpcReduction="10000"/>
          </a:bodyPr>
          <a:lstStyle/>
          <a:p>
            <a:r>
              <a:rPr kumimoji="1" lang="en-US" altLang="ja-JP" sz="2800" dirty="0"/>
              <a:t>PHR</a:t>
            </a:r>
            <a:r>
              <a:rPr kumimoji="1" lang="ja-JP" altLang="en-US" sz="2800" dirty="0"/>
              <a:t>の対象</a:t>
            </a:r>
            <a:endParaRPr kumimoji="1" lang="en-US" altLang="ja-JP" sz="2800" dirty="0"/>
          </a:p>
          <a:p>
            <a:r>
              <a:rPr lang="ja-JP" altLang="en-US" sz="2800" dirty="0"/>
              <a:t>スコープ</a:t>
            </a:r>
            <a:endParaRPr lang="en-US" altLang="ja-JP" sz="2800" dirty="0"/>
          </a:p>
          <a:p>
            <a:pPr lvl="1"/>
            <a:r>
              <a:rPr kumimoji="1" lang="ja-JP" altLang="en-US" sz="2400" dirty="0"/>
              <a:t>匿名加工データは対象外</a:t>
            </a:r>
            <a:endParaRPr kumimoji="1" lang="en-US" altLang="ja-JP" sz="2400" dirty="0"/>
          </a:p>
          <a:p>
            <a:r>
              <a:rPr lang="ja-JP" altLang="en-US" sz="2800" dirty="0"/>
              <a:t>本日参加者のいろいろな立場から、ご意見をお願いします。</a:t>
            </a:r>
            <a:endParaRPr lang="en-US" altLang="ja-JP" sz="2800" dirty="0"/>
          </a:p>
          <a:p>
            <a:pPr lvl="1"/>
            <a:r>
              <a:rPr lang="ja-JP" altLang="en-US" sz="2400" dirty="0"/>
              <a:t>データ保有機関</a:t>
            </a:r>
            <a:endParaRPr lang="en-US" altLang="ja-JP" sz="2400" dirty="0"/>
          </a:p>
          <a:p>
            <a:pPr lvl="1"/>
            <a:r>
              <a:rPr lang="ja-JP" altLang="en-US" sz="2400" dirty="0"/>
              <a:t>患者・受診者・労働者</a:t>
            </a:r>
            <a:endParaRPr lang="en-US" altLang="ja-JP" sz="2400" dirty="0"/>
          </a:p>
          <a:p>
            <a:pPr lvl="1"/>
            <a:r>
              <a:rPr lang="ja-JP" altLang="en-US" sz="2400" dirty="0"/>
              <a:t>連携のありかた</a:t>
            </a:r>
            <a:endParaRPr lang="en-US" altLang="ja-JP" sz="2400" dirty="0"/>
          </a:p>
          <a:p>
            <a:pPr lvl="1"/>
            <a:r>
              <a:rPr kumimoji="1" lang="ja-JP" altLang="en-US" sz="2400" dirty="0">
                <a:solidFill>
                  <a:srgbClr val="C00000"/>
                </a:solidFill>
              </a:rPr>
              <a:t>親権の意思（母子手帳など場合）</a:t>
            </a:r>
            <a:endParaRPr kumimoji="1" lang="en-US" altLang="ja-JP" sz="2400" dirty="0">
              <a:solidFill>
                <a:srgbClr val="C00000"/>
              </a:solidFill>
            </a:endParaRPr>
          </a:p>
          <a:p>
            <a:pPr lvl="1"/>
            <a:r>
              <a:rPr kumimoji="1" lang="ja-JP" altLang="en-US" sz="2400" dirty="0">
                <a:solidFill>
                  <a:srgbClr val="C00000"/>
                </a:solidFill>
              </a:rPr>
              <a:t>緊急避難的なアクセスは別にして、原則、データの開示をしっかりすればよい。</a:t>
            </a:r>
            <a:endParaRPr kumimoji="1" lang="en-US" altLang="ja-JP" sz="2400" dirty="0">
              <a:solidFill>
                <a:srgbClr val="C00000"/>
              </a:solidFill>
            </a:endParaRPr>
          </a:p>
          <a:p>
            <a:endParaRPr kumimoji="1" lang="ja-JP" altLang="en-US" sz="2800" dirty="0"/>
          </a:p>
        </p:txBody>
      </p:sp>
      <p:sp>
        <p:nvSpPr>
          <p:cNvPr id="4" name="スライド番号プレースホルダー 3">
            <a:extLst>
              <a:ext uri="{FF2B5EF4-FFF2-40B4-BE49-F238E27FC236}">
                <a16:creationId xmlns:a16="http://schemas.microsoft.com/office/drawing/2014/main" xmlns="" id="{B30FB972-6661-4D15-8B81-236A5FEE0B7F}"/>
              </a:ext>
            </a:extLst>
          </p:cNvPr>
          <p:cNvSpPr>
            <a:spLocks noGrp="1"/>
          </p:cNvSpPr>
          <p:nvPr>
            <p:ph type="sldNum" sz="quarter" idx="12"/>
          </p:nvPr>
        </p:nvSpPr>
        <p:spPr/>
        <p:txBody>
          <a:bodyPr/>
          <a:lstStyle/>
          <a:p>
            <a:fld id="{5AEC7C21-E426-45EC-AE15-530E110A09CE}" type="slidenum">
              <a:rPr kumimoji="1" lang="ja-JP" altLang="en-US" smtClean="0"/>
              <a:pPr/>
              <a:t>3</a:t>
            </a:fld>
            <a:endParaRPr kumimoji="1" lang="ja-JP" altLang="en-US"/>
          </a:p>
        </p:txBody>
      </p:sp>
      <p:sp>
        <p:nvSpPr>
          <p:cNvPr id="2" name="星: 7 pt 1">
            <a:extLst>
              <a:ext uri="{FF2B5EF4-FFF2-40B4-BE49-F238E27FC236}">
                <a16:creationId xmlns:a16="http://schemas.microsoft.com/office/drawing/2014/main" xmlns="" id="{3E977D67-47EA-49A1-9D01-0761A3D3AB78}"/>
              </a:ext>
            </a:extLst>
          </p:cNvPr>
          <p:cNvSpPr/>
          <p:nvPr/>
        </p:nvSpPr>
        <p:spPr>
          <a:xfrm>
            <a:off x="906585" y="515815"/>
            <a:ext cx="734646" cy="648677"/>
          </a:xfrm>
          <a:prstGeom prst="star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xmlns="" val="42088058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BAA86560-ECD9-430E-BC2F-FC883C69D26E}"/>
              </a:ext>
            </a:extLst>
          </p:cNvPr>
          <p:cNvSpPr>
            <a:spLocks noGrp="1"/>
          </p:cNvSpPr>
          <p:nvPr>
            <p:ph type="title"/>
          </p:nvPr>
        </p:nvSpPr>
        <p:spPr/>
        <p:txBody>
          <a:bodyPr/>
          <a:lstStyle/>
          <a:p>
            <a:r>
              <a:rPr kumimoji="1" lang="ja-JP" altLang="en-US" dirty="0"/>
              <a:t>議論</a:t>
            </a:r>
            <a:r>
              <a:rPr kumimoji="1" lang="en-US" altLang="ja-JP" dirty="0"/>
              <a:t>memo	</a:t>
            </a:r>
            <a:endParaRPr kumimoji="1" lang="ja-JP" altLang="en-US" dirty="0"/>
          </a:p>
        </p:txBody>
      </p:sp>
      <p:sp>
        <p:nvSpPr>
          <p:cNvPr id="3" name="コンテンツ プレースホルダー 2">
            <a:extLst>
              <a:ext uri="{FF2B5EF4-FFF2-40B4-BE49-F238E27FC236}">
                <a16:creationId xmlns:a16="http://schemas.microsoft.com/office/drawing/2014/main" xmlns="" id="{7ECCDB5A-AB03-4F2D-8B1A-C32697B3D481}"/>
              </a:ext>
            </a:extLst>
          </p:cNvPr>
          <p:cNvSpPr>
            <a:spLocks noGrp="1"/>
          </p:cNvSpPr>
          <p:nvPr>
            <p:ph idx="1"/>
          </p:nvPr>
        </p:nvSpPr>
        <p:spPr/>
        <p:txBody>
          <a:bodyPr/>
          <a:lstStyle/>
          <a:p>
            <a:r>
              <a:rPr kumimoji="1" lang="ja-JP" altLang="en-US" dirty="0"/>
              <a:t>データの入力の手間が問題になる</a:t>
            </a:r>
            <a:endParaRPr kumimoji="1" lang="en-US" altLang="ja-JP" dirty="0"/>
          </a:p>
          <a:p>
            <a:r>
              <a:rPr kumimoji="1" lang="ja-JP" altLang="en-US" dirty="0"/>
              <a:t>検診のフォーマットが必要</a:t>
            </a:r>
            <a:endParaRPr kumimoji="1" lang="en-US" altLang="ja-JP" dirty="0"/>
          </a:p>
          <a:p>
            <a:pPr lvl="1"/>
            <a:r>
              <a:rPr kumimoji="1" lang="ja-JP" altLang="en-US" dirty="0"/>
              <a:t>標準項目、標準コード</a:t>
            </a:r>
            <a:endParaRPr kumimoji="1" lang="en-US" altLang="ja-JP" dirty="0"/>
          </a:p>
          <a:p>
            <a:pPr lvl="1"/>
            <a:r>
              <a:rPr kumimoji="1" lang="en-US" altLang="ja-JP" dirty="0"/>
              <a:t>JAHIS</a:t>
            </a:r>
            <a:r>
              <a:rPr kumimoji="1" lang="ja-JP" altLang="en-US" dirty="0"/>
              <a:t>・</a:t>
            </a:r>
            <a:r>
              <a:rPr kumimoji="1" lang="en-US" altLang="ja-JP" dirty="0"/>
              <a:t>HL7</a:t>
            </a:r>
            <a:r>
              <a:rPr kumimoji="1" lang="ja-JP" altLang="en-US" dirty="0"/>
              <a:t>健診フォーマット</a:t>
            </a:r>
            <a:endParaRPr kumimoji="1" lang="en-US" altLang="ja-JP" dirty="0"/>
          </a:p>
          <a:p>
            <a:r>
              <a:rPr kumimoji="1" lang="ja-JP" altLang="en-US" dirty="0"/>
              <a:t>検診や医療情報を連携するときに、</a:t>
            </a:r>
            <a:r>
              <a:rPr kumimoji="1" lang="en-US" altLang="ja-JP" dirty="0" err="1"/>
              <a:t>netPDI</a:t>
            </a:r>
            <a:r>
              <a:rPr kumimoji="1" lang="ja-JP" altLang="en-US" dirty="0"/>
              <a:t>の可能性</a:t>
            </a:r>
            <a:endParaRPr kumimoji="1" lang="en-US" altLang="ja-JP" dirty="0"/>
          </a:p>
          <a:p>
            <a:endParaRPr kumimoji="1" lang="ja-JP" altLang="en-US" dirty="0"/>
          </a:p>
        </p:txBody>
      </p:sp>
      <p:sp>
        <p:nvSpPr>
          <p:cNvPr id="4" name="スライド番号プレースホルダー 3">
            <a:extLst>
              <a:ext uri="{FF2B5EF4-FFF2-40B4-BE49-F238E27FC236}">
                <a16:creationId xmlns:a16="http://schemas.microsoft.com/office/drawing/2014/main" xmlns="" id="{0A3BBB0E-5722-47BD-A3C0-35FB3730CC45}"/>
              </a:ext>
            </a:extLst>
          </p:cNvPr>
          <p:cNvSpPr>
            <a:spLocks noGrp="1"/>
          </p:cNvSpPr>
          <p:nvPr>
            <p:ph type="sldNum" sz="quarter" idx="12"/>
          </p:nvPr>
        </p:nvSpPr>
        <p:spPr/>
        <p:txBody>
          <a:bodyPr/>
          <a:lstStyle/>
          <a:p>
            <a:fld id="{5AEC7C21-E426-45EC-AE15-530E110A09CE}" type="slidenum">
              <a:rPr kumimoji="1" lang="ja-JP" altLang="en-US" smtClean="0"/>
              <a:pPr/>
              <a:t>4</a:t>
            </a:fld>
            <a:endParaRPr kumimoji="1" lang="ja-JP" altLang="en-US"/>
          </a:p>
        </p:txBody>
      </p:sp>
      <p:sp>
        <p:nvSpPr>
          <p:cNvPr id="5" name="星: 7 pt 4">
            <a:extLst>
              <a:ext uri="{FF2B5EF4-FFF2-40B4-BE49-F238E27FC236}">
                <a16:creationId xmlns:a16="http://schemas.microsoft.com/office/drawing/2014/main" xmlns="" id="{A172E388-A67E-485C-B1D9-8BFF2286E1EF}"/>
              </a:ext>
            </a:extLst>
          </p:cNvPr>
          <p:cNvSpPr/>
          <p:nvPr/>
        </p:nvSpPr>
        <p:spPr>
          <a:xfrm>
            <a:off x="906585" y="515815"/>
            <a:ext cx="734646" cy="648677"/>
          </a:xfrm>
          <a:prstGeom prst="star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xmlns="" val="1334477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B5790D9C-FB6F-4167-A1A6-B7AEC50AAB37}"/>
              </a:ext>
            </a:extLst>
          </p:cNvPr>
          <p:cNvSpPr>
            <a:spLocks noGrp="1"/>
          </p:cNvSpPr>
          <p:nvPr>
            <p:ph type="title"/>
          </p:nvPr>
        </p:nvSpPr>
        <p:spPr/>
        <p:txBody>
          <a:bodyPr/>
          <a:lstStyle/>
          <a:p>
            <a:r>
              <a:rPr lang="en-US" altLang="ja-JP" dirty="0"/>
              <a:t>PHR</a:t>
            </a:r>
            <a:r>
              <a:rPr lang="ja-JP" altLang="en-US" dirty="0"/>
              <a:t>協会のビジネスモデルを考える</a:t>
            </a:r>
            <a:endParaRPr kumimoji="1" lang="ja-JP" altLang="en-US" dirty="0"/>
          </a:p>
        </p:txBody>
      </p:sp>
      <p:sp>
        <p:nvSpPr>
          <p:cNvPr id="3" name="テキスト プレースホルダー 2">
            <a:extLst>
              <a:ext uri="{FF2B5EF4-FFF2-40B4-BE49-F238E27FC236}">
                <a16:creationId xmlns:a16="http://schemas.microsoft.com/office/drawing/2014/main" xmlns="" id="{09B518FE-48D0-45E8-BCAE-85EEC31D2795}"/>
              </a:ext>
            </a:extLst>
          </p:cNvPr>
          <p:cNvSpPr>
            <a:spLocks noGrp="1"/>
          </p:cNvSpPr>
          <p:nvPr>
            <p:ph type="body" idx="1"/>
          </p:nvPr>
        </p:nvSpPr>
        <p:spPr/>
        <p:txBody>
          <a:bodyPr/>
          <a:lstStyle/>
          <a:p>
            <a:r>
              <a:rPr kumimoji="1" lang="ja-JP" altLang="en-US" dirty="0"/>
              <a:t>３：　１５：００－１６：００</a:t>
            </a:r>
          </a:p>
        </p:txBody>
      </p:sp>
      <p:sp>
        <p:nvSpPr>
          <p:cNvPr id="4" name="スライド番号プレースホルダー 3">
            <a:extLst>
              <a:ext uri="{FF2B5EF4-FFF2-40B4-BE49-F238E27FC236}">
                <a16:creationId xmlns:a16="http://schemas.microsoft.com/office/drawing/2014/main" xmlns="" id="{6E267DA6-C7C2-453A-97DC-F9D3C45ADE53}"/>
              </a:ext>
            </a:extLst>
          </p:cNvPr>
          <p:cNvSpPr>
            <a:spLocks noGrp="1"/>
          </p:cNvSpPr>
          <p:nvPr>
            <p:ph type="sldNum" sz="quarter" idx="12"/>
          </p:nvPr>
        </p:nvSpPr>
        <p:spPr/>
        <p:txBody>
          <a:bodyPr/>
          <a:lstStyle/>
          <a:p>
            <a:fld id="{5AEC7C21-E426-45EC-AE15-530E110A09CE}" type="slidenum">
              <a:rPr kumimoji="1" lang="ja-JP" altLang="en-US" smtClean="0"/>
              <a:pPr/>
              <a:t>5</a:t>
            </a:fld>
            <a:endParaRPr kumimoji="1" lang="ja-JP" altLang="en-US"/>
          </a:p>
        </p:txBody>
      </p:sp>
    </p:spTree>
    <p:extLst>
      <p:ext uri="{BB962C8B-B14F-4D97-AF65-F5344CB8AC3E}">
        <p14:creationId xmlns:p14="http://schemas.microsoft.com/office/powerpoint/2010/main" xmlns="" val="36993159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F2EA2786-DDDB-4F1A-A8D5-9AF9611124AA}"/>
              </a:ext>
            </a:extLst>
          </p:cNvPr>
          <p:cNvSpPr>
            <a:spLocks noGrp="1"/>
          </p:cNvSpPr>
          <p:nvPr>
            <p:ph type="title"/>
          </p:nvPr>
        </p:nvSpPr>
        <p:spPr/>
        <p:txBody>
          <a:bodyPr/>
          <a:lstStyle/>
          <a:p>
            <a:r>
              <a:rPr kumimoji="1" lang="ja-JP" altLang="en-US" dirty="0"/>
              <a:t>ビジネスモデルとは</a:t>
            </a:r>
          </a:p>
        </p:txBody>
      </p:sp>
      <p:sp>
        <p:nvSpPr>
          <p:cNvPr id="3" name="コンテンツ プレースホルダー 2">
            <a:extLst>
              <a:ext uri="{FF2B5EF4-FFF2-40B4-BE49-F238E27FC236}">
                <a16:creationId xmlns:a16="http://schemas.microsoft.com/office/drawing/2014/main" xmlns="" id="{58843024-A137-4FE8-97DB-0022BCD14365}"/>
              </a:ext>
            </a:extLst>
          </p:cNvPr>
          <p:cNvSpPr>
            <a:spLocks noGrp="1"/>
          </p:cNvSpPr>
          <p:nvPr>
            <p:ph idx="1"/>
          </p:nvPr>
        </p:nvSpPr>
        <p:spPr>
          <a:xfrm>
            <a:off x="457200" y="1600200"/>
            <a:ext cx="8229600" cy="4878294"/>
          </a:xfrm>
        </p:spPr>
        <p:txBody>
          <a:bodyPr>
            <a:normAutofit fontScale="92500" lnSpcReduction="10000"/>
          </a:bodyPr>
          <a:lstStyle/>
          <a:p>
            <a:r>
              <a:rPr lang="ja-JP" altLang="en-US" dirty="0"/>
              <a:t>利益を生み出す製品やサービスに関する事業戦略と収益構造を示す用語である。</a:t>
            </a:r>
            <a:endParaRPr lang="en-US" altLang="ja-JP" dirty="0"/>
          </a:p>
          <a:p>
            <a:r>
              <a:rPr lang="ja-JP" altLang="en-US" dirty="0"/>
              <a:t>顧客</a:t>
            </a:r>
            <a:r>
              <a:rPr lang="en-US" altLang="ja-JP" baseline="30000" dirty="0"/>
              <a:t>※</a:t>
            </a:r>
            <a:r>
              <a:rPr lang="ja-JP" altLang="en-US" dirty="0"/>
              <a:t>は企業から提供される製品やサービスと引き換えに代金を支払い、企業は利潤を得るという一連の構造を指してビジネスモデルと呼ぶ。（</a:t>
            </a:r>
            <a:r>
              <a:rPr lang="en-US" altLang="ja-JP" dirty="0"/>
              <a:t>Wikipedia</a:t>
            </a:r>
            <a:r>
              <a:rPr lang="ja-JP" altLang="en-US" dirty="0"/>
              <a:t>）</a:t>
            </a:r>
            <a:endParaRPr lang="en-US" altLang="ja-JP" dirty="0"/>
          </a:p>
          <a:p>
            <a:r>
              <a:rPr lang="en-US" altLang="ja-JP" baseline="30000" dirty="0"/>
              <a:t>※</a:t>
            </a:r>
            <a:r>
              <a:rPr lang="ja-JP" altLang="en-US" dirty="0"/>
              <a:t>ここで考える顧客と</a:t>
            </a:r>
            <a:r>
              <a:rPr kumimoji="1" lang="ja-JP" altLang="en-US" dirty="0"/>
              <a:t>は、</a:t>
            </a:r>
            <a:endParaRPr kumimoji="1" lang="en-US" altLang="ja-JP" dirty="0"/>
          </a:p>
          <a:p>
            <a:pPr lvl="1"/>
            <a:r>
              <a:rPr lang="ja-JP" altLang="en-US" dirty="0"/>
              <a:t>個人だけでなく、</a:t>
            </a:r>
            <a:endParaRPr lang="en-US" altLang="ja-JP" dirty="0"/>
          </a:p>
          <a:p>
            <a:pPr lvl="1"/>
            <a:r>
              <a:rPr kumimoji="1" lang="ja-JP" altLang="en-US" dirty="0"/>
              <a:t>個人の職場や企業</a:t>
            </a:r>
            <a:endParaRPr kumimoji="1" lang="en-US" altLang="ja-JP" dirty="0"/>
          </a:p>
          <a:p>
            <a:pPr lvl="1"/>
            <a:r>
              <a:rPr kumimoji="1" lang="ja-JP" altLang="en-US" dirty="0"/>
              <a:t>社会全体・国</a:t>
            </a:r>
          </a:p>
        </p:txBody>
      </p:sp>
      <p:sp>
        <p:nvSpPr>
          <p:cNvPr id="4" name="スライド番号プレースホルダー 3">
            <a:extLst>
              <a:ext uri="{FF2B5EF4-FFF2-40B4-BE49-F238E27FC236}">
                <a16:creationId xmlns:a16="http://schemas.microsoft.com/office/drawing/2014/main" xmlns="" id="{F111A145-F2F8-42CE-A0FA-7A24930918F7}"/>
              </a:ext>
            </a:extLst>
          </p:cNvPr>
          <p:cNvSpPr>
            <a:spLocks noGrp="1"/>
          </p:cNvSpPr>
          <p:nvPr>
            <p:ph type="sldNum" sz="quarter" idx="12"/>
          </p:nvPr>
        </p:nvSpPr>
        <p:spPr/>
        <p:txBody>
          <a:bodyPr/>
          <a:lstStyle/>
          <a:p>
            <a:fld id="{5AEC7C21-E426-45EC-AE15-530E110A09CE}" type="slidenum">
              <a:rPr kumimoji="1" lang="ja-JP" altLang="en-US" smtClean="0"/>
              <a:pPr/>
              <a:t>6</a:t>
            </a:fld>
            <a:endParaRPr kumimoji="1" lang="ja-JP" altLang="en-US"/>
          </a:p>
        </p:txBody>
      </p:sp>
      <p:sp>
        <p:nvSpPr>
          <p:cNvPr id="5" name="星: 7 pt 4">
            <a:extLst>
              <a:ext uri="{FF2B5EF4-FFF2-40B4-BE49-F238E27FC236}">
                <a16:creationId xmlns:a16="http://schemas.microsoft.com/office/drawing/2014/main" xmlns="" id="{72794303-4AED-4F6C-A4B2-548717691BFD}"/>
              </a:ext>
            </a:extLst>
          </p:cNvPr>
          <p:cNvSpPr/>
          <p:nvPr/>
        </p:nvSpPr>
        <p:spPr>
          <a:xfrm>
            <a:off x="906585" y="515815"/>
            <a:ext cx="734646" cy="648677"/>
          </a:xfrm>
          <a:prstGeom prst="star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xmlns="" val="38302085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2A5660D9-19EB-400D-9BED-DABC422AC80F}"/>
              </a:ext>
            </a:extLst>
          </p:cNvPr>
          <p:cNvSpPr>
            <a:spLocks noGrp="1"/>
          </p:cNvSpPr>
          <p:nvPr>
            <p:ph type="title"/>
          </p:nvPr>
        </p:nvSpPr>
        <p:spPr/>
        <p:txBody>
          <a:bodyPr/>
          <a:lstStyle/>
          <a:p>
            <a:r>
              <a:rPr kumimoji="1" lang="ja-JP" altLang="en-US" dirty="0"/>
              <a:t>ビジネスモデル意見</a:t>
            </a:r>
            <a:r>
              <a:rPr kumimoji="1" lang="en-US" altLang="ja-JP" dirty="0"/>
              <a:t>memo</a:t>
            </a:r>
            <a:endParaRPr kumimoji="1" lang="ja-JP" altLang="en-US" dirty="0"/>
          </a:p>
        </p:txBody>
      </p:sp>
      <p:sp>
        <p:nvSpPr>
          <p:cNvPr id="3" name="コンテンツ プレースホルダー 2">
            <a:extLst>
              <a:ext uri="{FF2B5EF4-FFF2-40B4-BE49-F238E27FC236}">
                <a16:creationId xmlns:a16="http://schemas.microsoft.com/office/drawing/2014/main" xmlns="" id="{197CE3AF-4235-4141-AB82-A08552E05E8F}"/>
              </a:ext>
            </a:extLst>
          </p:cNvPr>
          <p:cNvSpPr>
            <a:spLocks noGrp="1"/>
          </p:cNvSpPr>
          <p:nvPr>
            <p:ph idx="1"/>
          </p:nvPr>
        </p:nvSpPr>
        <p:spPr>
          <a:xfrm>
            <a:off x="457200" y="1600200"/>
            <a:ext cx="8229600" cy="4848412"/>
          </a:xfrm>
        </p:spPr>
        <p:txBody>
          <a:bodyPr>
            <a:normAutofit/>
          </a:bodyPr>
          <a:lstStyle/>
          <a:p>
            <a:r>
              <a:rPr kumimoji="1" lang="ja-JP" altLang="en-US" dirty="0"/>
              <a:t>両立支援により、就業年齢が延びるメリット</a:t>
            </a:r>
            <a:endParaRPr kumimoji="1" lang="en-US" altLang="ja-JP" dirty="0"/>
          </a:p>
          <a:p>
            <a:r>
              <a:rPr kumimoji="1" lang="ja-JP" altLang="en-US" dirty="0"/>
              <a:t>データの流通やデータの販売</a:t>
            </a:r>
            <a:endParaRPr kumimoji="1" lang="en-US" altLang="ja-JP" dirty="0"/>
          </a:p>
          <a:p>
            <a:r>
              <a:rPr kumimoji="1" lang="ja-JP" altLang="en-US" dirty="0"/>
              <a:t>健保組合が、保険料を安くできる</a:t>
            </a:r>
            <a:endParaRPr kumimoji="1" lang="en-US" altLang="ja-JP" dirty="0"/>
          </a:p>
          <a:p>
            <a:r>
              <a:rPr kumimoji="1" lang="ja-JP" altLang="en-US" dirty="0"/>
              <a:t>データを保健指導に役立てることが可能</a:t>
            </a:r>
            <a:endParaRPr kumimoji="1" lang="en-US" altLang="ja-JP" dirty="0"/>
          </a:p>
          <a:p>
            <a:r>
              <a:rPr kumimoji="1" lang="ja-JP" altLang="en-US" dirty="0"/>
              <a:t>標準化されたデータをどのように活用するか</a:t>
            </a:r>
            <a:endParaRPr kumimoji="1" lang="en-US" altLang="ja-JP" dirty="0"/>
          </a:p>
          <a:p>
            <a:r>
              <a:rPr kumimoji="1" lang="ja-JP" altLang="en-US" dirty="0"/>
              <a:t>匿名加工情報を流通化して、データを販売することが可能か。生死などのイベント情報がないと役に立たない。突合する必要がある。</a:t>
            </a:r>
            <a:endParaRPr kumimoji="1" lang="en-US" altLang="ja-JP" dirty="0"/>
          </a:p>
          <a:p>
            <a:endParaRPr kumimoji="1" lang="ja-JP" altLang="en-US" dirty="0"/>
          </a:p>
        </p:txBody>
      </p:sp>
      <p:sp>
        <p:nvSpPr>
          <p:cNvPr id="4" name="スライド番号プレースホルダー 3">
            <a:extLst>
              <a:ext uri="{FF2B5EF4-FFF2-40B4-BE49-F238E27FC236}">
                <a16:creationId xmlns:a16="http://schemas.microsoft.com/office/drawing/2014/main" xmlns="" id="{EA618F20-1BDA-43FE-8423-45DD8617E9F6}"/>
              </a:ext>
            </a:extLst>
          </p:cNvPr>
          <p:cNvSpPr>
            <a:spLocks noGrp="1"/>
          </p:cNvSpPr>
          <p:nvPr>
            <p:ph type="sldNum" sz="quarter" idx="12"/>
          </p:nvPr>
        </p:nvSpPr>
        <p:spPr/>
        <p:txBody>
          <a:bodyPr/>
          <a:lstStyle/>
          <a:p>
            <a:fld id="{5AEC7C21-E426-45EC-AE15-530E110A09CE}" type="slidenum">
              <a:rPr kumimoji="1" lang="ja-JP" altLang="en-US" smtClean="0"/>
              <a:pPr/>
              <a:t>7</a:t>
            </a:fld>
            <a:endParaRPr kumimoji="1" lang="ja-JP" altLang="en-US"/>
          </a:p>
        </p:txBody>
      </p:sp>
      <p:sp>
        <p:nvSpPr>
          <p:cNvPr id="5" name="星: 7 pt 4">
            <a:extLst>
              <a:ext uri="{FF2B5EF4-FFF2-40B4-BE49-F238E27FC236}">
                <a16:creationId xmlns:a16="http://schemas.microsoft.com/office/drawing/2014/main" xmlns="" id="{9D78DF0C-A2DE-454A-AFDC-113ED90A9A0F}"/>
              </a:ext>
            </a:extLst>
          </p:cNvPr>
          <p:cNvSpPr/>
          <p:nvPr/>
        </p:nvSpPr>
        <p:spPr>
          <a:xfrm>
            <a:off x="457200" y="274638"/>
            <a:ext cx="734646" cy="648677"/>
          </a:xfrm>
          <a:prstGeom prst="star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xmlns="" val="41767940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81E4E419-7D38-4C73-B124-92F38722C80B}"/>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xmlns="" id="{B905072F-3128-4554-8625-56C98486BF2E}"/>
              </a:ext>
            </a:extLst>
          </p:cNvPr>
          <p:cNvSpPr>
            <a:spLocks noGrp="1"/>
          </p:cNvSpPr>
          <p:nvPr>
            <p:ph idx="1"/>
          </p:nvPr>
        </p:nvSpPr>
        <p:spPr/>
        <p:txBody>
          <a:bodyPr>
            <a:normAutofit fontScale="92500" lnSpcReduction="10000"/>
          </a:bodyPr>
          <a:lstStyle/>
          <a:p>
            <a:r>
              <a:rPr lang="ja-JP" altLang="en-US" dirty="0"/>
              <a:t>一年間データを</a:t>
            </a:r>
            <a:r>
              <a:rPr lang="en-US" altLang="ja-JP" dirty="0"/>
              <a:t>PHR</a:t>
            </a:r>
            <a:r>
              <a:rPr lang="ja-JP" altLang="en-US" dirty="0"/>
              <a:t>として管理して、いくら払うか？</a:t>
            </a:r>
            <a:endParaRPr lang="en-US" altLang="ja-JP" dirty="0"/>
          </a:p>
          <a:p>
            <a:pPr lvl="1"/>
            <a:r>
              <a:rPr kumimoji="1" lang="ja-JP" altLang="en-US" dirty="0"/>
              <a:t>一年間</a:t>
            </a:r>
            <a:r>
              <a:rPr kumimoji="1" lang="en-US" altLang="ja-JP" dirty="0"/>
              <a:t>500</a:t>
            </a:r>
            <a:r>
              <a:rPr kumimoji="1" lang="ja-JP" altLang="en-US" dirty="0"/>
              <a:t>円？</a:t>
            </a:r>
            <a:endParaRPr kumimoji="1" lang="en-US" altLang="ja-JP" dirty="0"/>
          </a:p>
          <a:p>
            <a:r>
              <a:rPr kumimoji="1" lang="en-US" altLang="ja-JP" dirty="0"/>
              <a:t>PHR</a:t>
            </a:r>
            <a:r>
              <a:rPr kumimoji="1" lang="ja-JP" altLang="en-US" dirty="0"/>
              <a:t>を利用して、医療費が削減できるなどのエビデンスが明らかになれば、</a:t>
            </a:r>
            <a:r>
              <a:rPr kumimoji="1" lang="en-US" altLang="ja-JP" dirty="0"/>
              <a:t>PHR</a:t>
            </a:r>
            <a:r>
              <a:rPr kumimoji="1" lang="ja-JP" altLang="en-US" dirty="0"/>
              <a:t>システムのビジネスモデルは確立できる。</a:t>
            </a:r>
            <a:endParaRPr kumimoji="1" lang="en-US" altLang="ja-JP" dirty="0"/>
          </a:p>
          <a:p>
            <a:r>
              <a:rPr kumimoji="1" lang="en-US" altLang="ja-JP" dirty="0"/>
              <a:t>PHR</a:t>
            </a:r>
            <a:r>
              <a:rPr kumimoji="1" lang="ja-JP" altLang="en-US" dirty="0"/>
              <a:t>システムの認証の可能性？</a:t>
            </a:r>
            <a:endParaRPr kumimoji="1" lang="en-US" altLang="ja-JP" dirty="0"/>
          </a:p>
          <a:p>
            <a:pPr lvl="1"/>
            <a:r>
              <a:rPr kumimoji="1" lang="ja-JP" altLang="en-US" dirty="0"/>
              <a:t>真正性</a:t>
            </a:r>
            <a:endParaRPr kumimoji="1" lang="en-US" altLang="ja-JP" dirty="0"/>
          </a:p>
          <a:p>
            <a:pPr lvl="1"/>
            <a:r>
              <a:rPr kumimoji="1" lang="ja-JP" altLang="en-US" dirty="0"/>
              <a:t>標準データフォーマット</a:t>
            </a:r>
            <a:endParaRPr kumimoji="1" lang="en-US" altLang="ja-JP" dirty="0"/>
          </a:p>
          <a:p>
            <a:pPr lvl="1"/>
            <a:r>
              <a:rPr kumimoji="1" lang="ja-JP" altLang="en-US" dirty="0"/>
              <a:t>セキュリティや永続性などなど</a:t>
            </a:r>
          </a:p>
        </p:txBody>
      </p:sp>
      <p:sp>
        <p:nvSpPr>
          <p:cNvPr id="4" name="スライド番号プレースホルダー 3">
            <a:extLst>
              <a:ext uri="{FF2B5EF4-FFF2-40B4-BE49-F238E27FC236}">
                <a16:creationId xmlns:a16="http://schemas.microsoft.com/office/drawing/2014/main" xmlns="" id="{B1B783D7-B088-40CC-8BE0-13FAA2FCFA4D}"/>
              </a:ext>
            </a:extLst>
          </p:cNvPr>
          <p:cNvSpPr>
            <a:spLocks noGrp="1"/>
          </p:cNvSpPr>
          <p:nvPr>
            <p:ph type="sldNum" sz="quarter" idx="12"/>
          </p:nvPr>
        </p:nvSpPr>
        <p:spPr/>
        <p:txBody>
          <a:bodyPr/>
          <a:lstStyle/>
          <a:p>
            <a:fld id="{5AEC7C21-E426-45EC-AE15-530E110A09CE}" type="slidenum">
              <a:rPr kumimoji="1" lang="ja-JP" altLang="en-US" smtClean="0"/>
              <a:pPr/>
              <a:t>8</a:t>
            </a:fld>
            <a:endParaRPr kumimoji="1" lang="ja-JP" altLang="en-US"/>
          </a:p>
        </p:txBody>
      </p:sp>
      <p:sp>
        <p:nvSpPr>
          <p:cNvPr id="5" name="星: 7 pt 4">
            <a:extLst>
              <a:ext uri="{FF2B5EF4-FFF2-40B4-BE49-F238E27FC236}">
                <a16:creationId xmlns:a16="http://schemas.microsoft.com/office/drawing/2014/main" xmlns="" id="{2080DF2B-A3C5-48C2-81C8-59F6E6C92474}"/>
              </a:ext>
            </a:extLst>
          </p:cNvPr>
          <p:cNvSpPr/>
          <p:nvPr/>
        </p:nvSpPr>
        <p:spPr>
          <a:xfrm>
            <a:off x="906585" y="515815"/>
            <a:ext cx="734646" cy="648677"/>
          </a:xfrm>
          <a:prstGeom prst="star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xmlns="" val="33106046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1D103B1C-889E-47E7-A1AF-9A1CDB7DD18D}"/>
              </a:ext>
            </a:extLst>
          </p:cNvPr>
          <p:cNvSpPr>
            <a:spLocks noGrp="1"/>
          </p:cNvSpPr>
          <p:nvPr>
            <p:ph type="title"/>
          </p:nvPr>
        </p:nvSpPr>
        <p:spPr/>
        <p:txBody>
          <a:bodyPr/>
          <a:lstStyle/>
          <a:p>
            <a:r>
              <a:rPr kumimoji="1" lang="en-US" altLang="ja-JP" dirty="0"/>
              <a:t>PHR</a:t>
            </a:r>
            <a:r>
              <a:rPr kumimoji="1" lang="ja-JP" altLang="en-US" dirty="0"/>
              <a:t>協会の講演会のテーマ</a:t>
            </a:r>
          </a:p>
        </p:txBody>
      </p:sp>
      <p:sp>
        <p:nvSpPr>
          <p:cNvPr id="3" name="テキスト プレースホルダー 2">
            <a:extLst>
              <a:ext uri="{FF2B5EF4-FFF2-40B4-BE49-F238E27FC236}">
                <a16:creationId xmlns:a16="http://schemas.microsoft.com/office/drawing/2014/main" xmlns="" id="{0204143A-C3C3-4C2A-9230-EE4AD2D42A21}"/>
              </a:ext>
            </a:extLst>
          </p:cNvPr>
          <p:cNvSpPr>
            <a:spLocks noGrp="1"/>
          </p:cNvSpPr>
          <p:nvPr>
            <p:ph type="body" idx="1"/>
          </p:nvPr>
        </p:nvSpPr>
        <p:spPr/>
        <p:txBody>
          <a:bodyPr/>
          <a:lstStyle/>
          <a:p>
            <a:r>
              <a:rPr kumimoji="1" lang="ja-JP" altLang="en-US" dirty="0"/>
              <a:t>最後に</a:t>
            </a:r>
          </a:p>
        </p:txBody>
      </p:sp>
      <p:sp>
        <p:nvSpPr>
          <p:cNvPr id="4" name="スライド番号プレースホルダー 3">
            <a:extLst>
              <a:ext uri="{FF2B5EF4-FFF2-40B4-BE49-F238E27FC236}">
                <a16:creationId xmlns:a16="http://schemas.microsoft.com/office/drawing/2014/main" xmlns="" id="{C22BC010-F652-46AA-BCD9-97838AB8E66B}"/>
              </a:ext>
            </a:extLst>
          </p:cNvPr>
          <p:cNvSpPr>
            <a:spLocks noGrp="1"/>
          </p:cNvSpPr>
          <p:nvPr>
            <p:ph type="sldNum" sz="quarter" idx="12"/>
          </p:nvPr>
        </p:nvSpPr>
        <p:spPr/>
        <p:txBody>
          <a:bodyPr/>
          <a:lstStyle/>
          <a:p>
            <a:fld id="{5AEC7C21-E426-45EC-AE15-530E110A09CE}" type="slidenum">
              <a:rPr kumimoji="1" lang="ja-JP" altLang="en-US" smtClean="0"/>
              <a:pPr/>
              <a:t>9</a:t>
            </a:fld>
            <a:endParaRPr kumimoji="1" lang="ja-JP" altLang="en-US"/>
          </a:p>
        </p:txBody>
      </p:sp>
    </p:spTree>
    <p:extLst>
      <p:ext uri="{BB962C8B-B14F-4D97-AF65-F5344CB8AC3E}">
        <p14:creationId xmlns:p14="http://schemas.microsoft.com/office/powerpoint/2010/main" xmlns="" val="2266846471"/>
      </p:ext>
    </p:extLst>
  </p:cSld>
  <p:clrMapOvr>
    <a:masterClrMapping/>
  </p:clrMapOvr>
</p:sld>
</file>

<file path=ppt/theme/theme1.xml><?xml version="1.0" encoding="utf-8"?>
<a:theme xmlns:a="http://schemas.openxmlformats.org/drawingml/2006/main" name="00WhiteBackNewBlu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00WhiteBackNewBlue</Template>
  <TotalTime>908</TotalTime>
  <Words>387</Words>
  <Application>Microsoft Office PowerPoint</Application>
  <PresentationFormat>画面に合わせる (4:3)</PresentationFormat>
  <Paragraphs>66</Paragraphs>
  <Slides>10</Slides>
  <Notes>0</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00WhiteBackNewBlue</vt:lpstr>
      <vt:lpstr>PHR協会 拡大戦略委員会</vt:lpstr>
      <vt:lpstr>PHR協会の関係者の意識合わせを行う </vt:lpstr>
      <vt:lpstr>PHRに関して</vt:lpstr>
      <vt:lpstr>議論memo </vt:lpstr>
      <vt:lpstr>PHR協会のビジネスモデルを考える</vt:lpstr>
      <vt:lpstr>ビジネスモデルとは</vt:lpstr>
      <vt:lpstr>ビジネスモデル意見memo</vt:lpstr>
      <vt:lpstr>スライド 8</vt:lpstr>
      <vt:lpstr>PHR協会の講演会のテーマ</vt:lpstr>
      <vt:lpstr>講演会のテーマ</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PHR協会 拡大戦略委員会</dc:title>
  <dc:creator>安藤裕</dc:creator>
  <cp:lastModifiedBy>Moriguchi</cp:lastModifiedBy>
  <cp:revision>38</cp:revision>
  <dcterms:created xsi:type="dcterms:W3CDTF">2017-06-14T02:25:56Z</dcterms:created>
  <dcterms:modified xsi:type="dcterms:W3CDTF">2017-07-11T04:37:52Z</dcterms:modified>
</cp:coreProperties>
</file>